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Poppins Semi-Bold" panose="020B0604020202020204" charset="0"/>
      <p:regular r:id="rId14"/>
    </p:embeddedFont>
    <p:embeddedFont>
      <p:font typeface="Open Sans 1 Bold Italics" panose="020B0604020202020204" charset="0"/>
      <p:regular r:id="rId15"/>
    </p:embeddedFont>
    <p:embeddedFont>
      <p:font typeface="Ubuntu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1 Bold" panose="020B0604020202020204" charset="0"/>
      <p:regular r:id="rId21"/>
    </p:embeddedFont>
    <p:embeddedFont>
      <p:font typeface="Open Sans 1" panose="020B0604020202020204" charset="0"/>
      <p:regular r:id="rId22"/>
    </p:embeddedFont>
    <p:embeddedFont>
      <p:font typeface="Open Sans 2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81069"/>
            <a:ext cx="16230600" cy="267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 spc="-287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La JSA en la EA del Sistema educativo de Euskadi</a:t>
            </a:r>
          </a:p>
          <a:p>
            <a:pPr algn="l">
              <a:lnSpc>
                <a:spcPts val="13299"/>
              </a:lnSpc>
            </a:pPr>
            <a:r>
              <a:rPr lang="en-US" sz="9499" b="1" spc="-455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8766502" y="8525523"/>
            <a:ext cx="9521498" cy="1761477"/>
          </a:xfrm>
          <a:custGeom>
            <a:avLst/>
            <a:gdLst/>
            <a:ahLst/>
            <a:cxnLst/>
            <a:rect l="l" t="t" r="r" b="b"/>
            <a:pathLst>
              <a:path w="9521498" h="1761477">
                <a:moveTo>
                  <a:pt x="0" y="0"/>
                </a:moveTo>
                <a:lnTo>
                  <a:pt x="9521498" y="0"/>
                </a:lnTo>
                <a:lnTo>
                  <a:pt x="9521498" y="1761477"/>
                </a:lnTo>
                <a:lnTo>
                  <a:pt x="0" y="176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336699"/>
            <a:ext cx="7299945" cy="115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3699" b="1">
                <a:solidFill>
                  <a:srgbClr val="2E2D2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Cristina Enea</a:t>
            </a:r>
          </a:p>
          <a:p>
            <a:pPr algn="l">
              <a:lnSpc>
                <a:spcPts val="4365"/>
              </a:lnSpc>
            </a:pPr>
            <a:r>
              <a:rPr lang="en-US" sz="3699" b="1">
                <a:solidFill>
                  <a:srgbClr val="2E2D2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17 de noviembre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3401736"/>
            <a:ext cx="12001727" cy="7771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El medio también es el fin: trabajar desde la competencia ecosocial.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Ssaber, saber hacer y ser. Aprender a intervenir sobre la realidad, y constituirse en ciudadanas y ciudadanos que actúan en favor de la naturaleza y los derechos humanos.</a:t>
            </a:r>
          </a:p>
          <a:p>
            <a:pPr algn="just">
              <a:lnSpc>
                <a:spcPts val="3894"/>
              </a:lnSpc>
            </a:pP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Contacto directo con la realidad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inmediata; testimonios y vivencias sobre realidades geográficamente más alejadas; vincular las emociones. </a:t>
            </a: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Sentir, experimentar, actuar. </a:t>
            </a:r>
          </a:p>
          <a:p>
            <a:pPr algn="just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Protagonismo de las y los estudiantes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, por coherencia con el enfoque ecosocial, y por la búsqueda de impacto en las propuestas.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Recomedaciones relacionadas con las metodologías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Recomendaciones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48048" y="3401736"/>
            <a:ext cx="12001727" cy="7771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No perder de vista la especificidad de Alboan y las ONGDs: su </a:t>
            </a: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enfoque local-global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y la capacidad de </a:t>
            </a: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acercar las realidades y voces del sur-global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 con perspectivas que rompan las lógicas coloniales.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Dotar de carne y vida las propuestas.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Más allá de los datos, la realidad tiene rostros.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Educar desde la esperanza.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Mostrar cosas que han funcionado.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Aportar y complementar las propuestas que hay desde la administración educativa. </a:t>
            </a:r>
          </a:p>
          <a:p>
            <a:pPr algn="just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just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just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Recomedaciones relacionadas con las ONGDs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Recomendaciones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1" y="4154640"/>
            <a:ext cx="11301259" cy="1977720"/>
          </a:xfrm>
          <a:custGeom>
            <a:avLst/>
            <a:gdLst/>
            <a:ahLst/>
            <a:cxnLst/>
            <a:rect l="l" t="t" r="r" b="b"/>
            <a:pathLst>
              <a:path w="11301259" h="1977720">
                <a:moveTo>
                  <a:pt x="0" y="0"/>
                </a:moveTo>
                <a:lnTo>
                  <a:pt x="11301258" y="0"/>
                </a:lnTo>
                <a:lnTo>
                  <a:pt x="11301258" y="1977720"/>
                </a:lnTo>
                <a:lnTo>
                  <a:pt x="0" y="197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894513" y="8862061"/>
            <a:ext cx="2498973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EF811A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www.alboan.org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918079"/>
            <a:ext cx="12001727" cy="710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3300" b="1" i="1">
                <a:solidFill>
                  <a:srgbClr val="2E2D2C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“No hay dos crisis separadas, una ambiental y otra social, sino una sola y compleja crisis socio-ambiental. </a:t>
            </a:r>
          </a:p>
          <a:p>
            <a:pPr algn="ctr">
              <a:lnSpc>
                <a:spcPts val="3894"/>
              </a:lnSpc>
            </a:pPr>
            <a:r>
              <a:rPr lang="en-US" sz="3300" b="1" i="1">
                <a:solidFill>
                  <a:srgbClr val="2E2D2C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Las líneas para la solución requieren una aproximación integral para combatir la pobreza, para devolver la dignidad a las personas excluidas y simultáneamente para cuidar la naturaleza.”</a:t>
            </a:r>
          </a:p>
          <a:p>
            <a:pPr algn="l">
              <a:lnSpc>
                <a:spcPts val="2832"/>
              </a:lnSpc>
            </a:pPr>
            <a:endParaRPr lang="en-US" sz="3300" b="1" i="1">
              <a:solidFill>
                <a:srgbClr val="2E2D2C"/>
              </a:solidFill>
              <a:latin typeface="Open Sans 1 Bold Italics"/>
              <a:ea typeface="Open Sans 1 Bold Italics"/>
              <a:cs typeface="Open Sans 1 Bold Italics"/>
              <a:sym typeface="Open Sans 1 Bold Italics"/>
            </a:endParaRPr>
          </a:p>
          <a:p>
            <a:pPr algn="l">
              <a:lnSpc>
                <a:spcPts val="2832"/>
              </a:lnSpc>
            </a:pPr>
            <a:endParaRPr lang="en-US" sz="3300" b="1" i="1">
              <a:solidFill>
                <a:srgbClr val="2E2D2C"/>
              </a:solidFill>
              <a:latin typeface="Open Sans 1 Bold Italics"/>
              <a:ea typeface="Open Sans 1 Bold Italics"/>
              <a:cs typeface="Open Sans 1 Bold Italics"/>
              <a:sym typeface="Open Sans 1 Bold Italics"/>
            </a:endParaRPr>
          </a:p>
          <a:p>
            <a:pPr algn="l">
              <a:lnSpc>
                <a:spcPts val="2832"/>
              </a:lnSpc>
            </a:pPr>
            <a:endParaRPr lang="en-US" sz="3300" b="1" i="1">
              <a:solidFill>
                <a:srgbClr val="2E2D2C"/>
              </a:solidFill>
              <a:latin typeface="Open Sans 1 Bold Italics"/>
              <a:ea typeface="Open Sans 1 Bold Italics"/>
              <a:cs typeface="Open Sans 1 Bold Italics"/>
              <a:sym typeface="Open Sans 1 Bold Italics"/>
            </a:endParaRPr>
          </a:p>
          <a:p>
            <a:pPr algn="l">
              <a:lnSpc>
                <a:spcPts val="2832"/>
              </a:lnSpc>
            </a:pPr>
            <a:endParaRPr lang="en-US" sz="3300" b="1" i="1">
              <a:solidFill>
                <a:srgbClr val="2E2D2C"/>
              </a:solidFill>
              <a:latin typeface="Open Sans 1 Bold Italics"/>
              <a:ea typeface="Open Sans 1 Bold Italics"/>
              <a:cs typeface="Open Sans 1 Bold Italics"/>
              <a:sym typeface="Open Sans 1 Bold Italics"/>
            </a:endParaRPr>
          </a:p>
          <a:p>
            <a:pPr algn="l">
              <a:lnSpc>
                <a:spcPts val="3894"/>
              </a:lnSpc>
            </a:pP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Desde </a:t>
            </a:r>
            <a:r>
              <a:rPr lang="en-US" sz="3300" b="1">
                <a:solidFill>
                  <a:srgbClr val="EF811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Edukalboan 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hacemos nuestras estas palabras de la encíclica Laudato Si´ y las traemos a nuestro campo: la educación. Recientemente, hemos llevado a cabo la investigación “Amazonía y el reto de la Justicia Socioambiental en el ámbito educativo de Euskadi”.</a:t>
            </a:r>
          </a:p>
          <a:p>
            <a:pPr algn="l">
              <a:lnSpc>
                <a:spcPts val="2832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573" y="1085850"/>
            <a:ext cx="12001727" cy="82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La Justicia socioambiental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785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La investigación clarifica los siguientes </a:t>
            </a:r>
            <a:r>
              <a:rPr lang="en-US" sz="3300" b="1">
                <a:solidFill>
                  <a:srgbClr val="EF811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conceptos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:</a:t>
            </a:r>
          </a:p>
          <a:p>
            <a:pPr algn="l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l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Educación Ambiental (EA)</a:t>
            </a:r>
          </a:p>
          <a:p>
            <a:pPr algn="l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712472" lvl="1" indent="-356236" algn="l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Educación para el Desarrollo Sostenible (EDS)</a:t>
            </a:r>
          </a:p>
          <a:p>
            <a:pPr algn="l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712472" lvl="1" indent="-356236" algn="l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Educación para la Sostenibilidad (ES)</a:t>
            </a:r>
          </a:p>
          <a:p>
            <a:pPr algn="l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712472" lvl="1" indent="-356236" algn="l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Educación Ecosocial (EE)</a:t>
            </a:r>
          </a:p>
          <a:p>
            <a:pPr algn="l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712472" lvl="1" indent="-356236" algn="l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Educación Transformadora para la Ciudadanía Global (ETCG)</a:t>
            </a:r>
          </a:p>
          <a:p>
            <a:pPr algn="l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712472" lvl="1" indent="-356236" algn="l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Justicia Socioambiental (JSA)</a:t>
            </a:r>
          </a:p>
          <a:p>
            <a:pPr algn="l">
              <a:lnSpc>
                <a:spcPts val="2832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2832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2832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1085850"/>
            <a:ext cx="12001727" cy="82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La EA en Euskadi (1980-2023)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 EA en Euskadi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81300" y="2244652"/>
            <a:ext cx="11754273" cy="782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3"/>
              </a:lnSpc>
            </a:pP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Compromiso histórico con estas características</a:t>
            </a:r>
          </a:p>
          <a:p>
            <a:pPr algn="l">
              <a:lnSpc>
                <a:spcPts val="3893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67" lvl="1" indent="-356233" algn="l">
              <a:lnSpc>
                <a:spcPts val="3893"/>
              </a:lnSpc>
              <a:buFont typeface="Arial"/>
              <a:buChar char="•"/>
            </a:pP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Recorrido </a:t>
            </a:r>
            <a:r>
              <a:rPr lang="en-US" sz="3299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conectado con la evolución internacional de la EA</a:t>
            </a: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, y marcado también por las propuestas internacionales, especialmente Conferencias Internacionales lideradas por UNESCO y la Agenda 2030. </a:t>
            </a:r>
          </a:p>
          <a:p>
            <a:pPr algn="l">
              <a:lnSpc>
                <a:spcPts val="3893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67" lvl="1" indent="-356233" algn="l">
              <a:lnSpc>
                <a:spcPts val="3893"/>
              </a:lnSpc>
              <a:buFont typeface="Arial"/>
              <a:buChar char="•"/>
            </a:pP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Pasos que avanzan hacia</a:t>
            </a:r>
            <a:r>
              <a:rPr lang="en-US" sz="3299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propuestas de EA cada vez más integrales</a:t>
            </a: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: porque ya había profesorado sensibilizado, fue posible dar el salto al claustro, y una vez que hubo una comunidad educativa sensibilizada y capacitada, se pudo dar el salto al municipio. </a:t>
            </a:r>
          </a:p>
          <a:p>
            <a:pPr algn="l">
              <a:lnSpc>
                <a:spcPts val="3186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186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186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186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186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1085850"/>
            <a:ext cx="12001727" cy="82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La EA en Euskadi (1980-2023)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 EA en Euskadi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81300" y="2244652"/>
            <a:ext cx="11754273" cy="654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3"/>
              </a:lnSpc>
            </a:pP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Compromiso histórico con estas características</a:t>
            </a:r>
          </a:p>
          <a:p>
            <a:pPr algn="l">
              <a:lnSpc>
                <a:spcPts val="3893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893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67" lvl="1" indent="-356233" algn="just">
              <a:lnSpc>
                <a:spcPts val="3893"/>
              </a:lnSpc>
              <a:buFont typeface="Arial"/>
              <a:buChar char="•"/>
            </a:pP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Avance institucional y conceptual cada vez más interdisciplinar y orientado a la colaboración entre distintos agentes territoriales, y con mayor protagonismo de las y los estudiantes. </a:t>
            </a:r>
            <a:r>
              <a:rPr lang="en-US" sz="3299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Contenidos cada vez más ecosociales, metodologías cada vez más participativas, y la institucionalidad más en red</a:t>
            </a: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.  </a:t>
            </a:r>
          </a:p>
          <a:p>
            <a:pPr algn="l">
              <a:lnSpc>
                <a:spcPts val="3893"/>
              </a:lnSpc>
            </a:pPr>
            <a:endParaRPr lang="en-US" sz="3299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67" lvl="1" indent="-356233" algn="l">
              <a:lnSpc>
                <a:spcPts val="3893"/>
              </a:lnSpc>
              <a:buFont typeface="Arial"/>
              <a:buChar char="•"/>
            </a:pPr>
            <a:r>
              <a:rPr lang="en-US" sz="3299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El pilar del sistema en educación formal es </a:t>
            </a:r>
            <a:r>
              <a:rPr lang="en-US" sz="3299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Ingurugela.</a:t>
            </a:r>
          </a:p>
          <a:p>
            <a:pPr algn="l">
              <a:lnSpc>
                <a:spcPts val="3186"/>
              </a:lnSpc>
            </a:pPr>
            <a:endParaRPr lang="en-US" sz="3299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186"/>
              </a:lnSpc>
            </a:pPr>
            <a:endParaRPr lang="en-US" sz="3299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186"/>
              </a:lnSpc>
            </a:pPr>
            <a:endParaRPr lang="en-US" sz="3299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1085850"/>
            <a:ext cx="12001727" cy="82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La EA en Euskadi (desde 2023)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La EA en Euskadi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57573" y="2440594"/>
            <a:ext cx="11754273" cy="822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8"/>
              </a:lnSpc>
            </a:pP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El verano de 2023 desaparece ingurugela. La financiación a Ingurugela, proveniente principalmente del Departamento de Medioambiente, pasa formar parte de una nueva estrategia de EA más ligada la educación no formal para la ciudadanía. </a:t>
            </a:r>
          </a:p>
          <a:p>
            <a:pPr algn="l">
              <a:lnSpc>
                <a:spcPts val="3658"/>
              </a:lnSpc>
            </a:pPr>
            <a:endParaRPr lang="en-US" sz="31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658"/>
              </a:lnSpc>
            </a:pP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Algunas novedades:</a:t>
            </a:r>
          </a:p>
          <a:p>
            <a:pPr algn="l">
              <a:lnSpc>
                <a:spcPts val="3658"/>
              </a:lnSpc>
            </a:pPr>
            <a:endParaRPr lang="en-US" sz="31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669293" lvl="1" indent="-334646" algn="l">
              <a:lnSpc>
                <a:spcPts val="3658"/>
              </a:lnSpc>
              <a:buFont typeface="Arial"/>
              <a:buChar char="•"/>
            </a:pP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La publicación del </a:t>
            </a:r>
            <a:r>
              <a:rPr lang="en-US" sz="31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Decreto 130/2022, de 2 de noviembre, de impulso a la educación ambiental</a:t>
            </a: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para la sostenibilidad en la Comunidad Autónoma del País Vasco.</a:t>
            </a:r>
          </a:p>
          <a:p>
            <a:pPr algn="l">
              <a:lnSpc>
                <a:spcPts val="3658"/>
              </a:lnSpc>
            </a:pPr>
            <a:endParaRPr lang="en-US" sz="31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669293" lvl="1" indent="-334646" algn="l">
              <a:lnSpc>
                <a:spcPts val="3658"/>
              </a:lnSpc>
              <a:buFont typeface="Arial"/>
              <a:buChar char="•"/>
            </a:pP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La generación del </a:t>
            </a:r>
            <a:r>
              <a:rPr lang="en-US" sz="31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Área de Educación Ambiental para la Sostenibilidad</a:t>
            </a: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dentro del Berritzegune Nagusia.</a:t>
            </a:r>
          </a:p>
          <a:p>
            <a:pPr algn="l">
              <a:lnSpc>
                <a:spcPts val="3658"/>
              </a:lnSpc>
            </a:pPr>
            <a:endParaRPr lang="en-US" sz="31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669293" lvl="1" indent="-334646" algn="l">
              <a:lnSpc>
                <a:spcPts val="3658"/>
              </a:lnSpc>
              <a:buFont typeface="Arial"/>
              <a:buChar char="•"/>
            </a:pP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Esta nueva configuración tiene sus </a:t>
            </a:r>
            <a:r>
              <a:rPr lang="en-US" sz="31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riesgos </a:t>
            </a: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y también </a:t>
            </a:r>
            <a:r>
              <a:rPr lang="en-US" sz="31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oportunidades</a:t>
            </a:r>
            <a:r>
              <a:rPr lang="en-US" sz="31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</a:p>
          <a:p>
            <a:pPr algn="l">
              <a:lnSpc>
                <a:spcPts val="3658"/>
              </a:lnSpc>
            </a:pPr>
            <a:endParaRPr lang="en-US" sz="31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658"/>
              </a:lnSpc>
            </a:pPr>
            <a:endParaRPr lang="en-US" sz="31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918079"/>
            <a:ext cx="12001727" cy="631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Colaborar, construir puentes institucionales y crear redes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de confianza entre las instituciones, las organizaciones y las personas en este nuevo marco.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Utilizar y activar todas las palancas que existen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actualmente dentro del propio sistema (educativo y otros).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Articulación entre organizaciones 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con perspectiva de JSA para estar y activar las palancas del punto anterior.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Explorar formas de </a:t>
            </a: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relación entre el tercer sector y Departamento de Educación.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Recomedaciones relacionadas con el sistema educativo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Recomendaciones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918079"/>
            <a:ext cx="12001727" cy="679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Educación para la incidencia e incidencia en educación. </a:t>
            </a:r>
          </a:p>
          <a:p>
            <a:pPr algn="just">
              <a:lnSpc>
                <a:spcPts val="3894"/>
              </a:lnSpc>
            </a:pPr>
            <a:endParaRPr lang="en-US" sz="3300" b="1">
              <a:solidFill>
                <a:srgbClr val="2E2D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Combinar </a:t>
            </a: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estrategias orientadas a llegar a sectores de población amplios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, con e</a:t>
            </a: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strategias de profundidad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más minoritarias.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Formación docente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: propuestas prácticas y propuestas transformadoras. En la misma línea de la recomendación anterior, combinar propuestas con vocación extensiva, y propuestas más intensivas.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Trabajar con las familias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Recomedaciones relacionadas con el sistema educativo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Recomendaciones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3934396"/>
            <a:ext cx="12001727" cy="679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Ecosocializar y Amazonizar la educación.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 Una EA que no considere las causas sistémicas de la crisis ambiental, o que ignore los impactos diferenciados de la crisis ambiental en las personas y a nivel de norte y sur global, es una EA parcial, incompleta.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12472" lvl="1" indent="-356236" algn="just">
              <a:lnSpc>
                <a:spcPts val="3894"/>
              </a:lnSpc>
              <a:buFont typeface="Arial"/>
              <a:buChar char="•"/>
            </a:pP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Complicación no, complejidad sí.  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Cualquier tema vinculado a la EA puede (y debe) incorporar una</a:t>
            </a:r>
            <a:r>
              <a:rPr lang="en-US" sz="3300" b="1">
                <a:solidFill>
                  <a:srgbClr val="2E2D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3300">
                <a:solidFill>
                  <a:srgbClr val="2E2D2C"/>
                </a:solidFill>
                <a:latin typeface="Open Sans 1"/>
                <a:ea typeface="Open Sans 1"/>
                <a:cs typeface="Open Sans 1"/>
                <a:sym typeface="Open Sans 1"/>
              </a:rPr>
              <a:t>reflexión sobre la ecodependencia y la interdependencia humana, y sobre a quiénes afecta y quiénes participan o no en las decisiones que se toman (democracia). </a:t>
            </a: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894"/>
              </a:lnSpc>
            </a:pPr>
            <a:endParaRPr lang="en-US" sz="3300">
              <a:solidFill>
                <a:srgbClr val="2E2D2C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573" y="1085850"/>
            <a:ext cx="12001727" cy="23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Recomedaciones relacionadas con el contenido de la propuesta educativa.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Recomendaciones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Personalizado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Poppins Semi-Bold</vt:lpstr>
      <vt:lpstr>Open Sans 1 Bold Italics</vt:lpstr>
      <vt:lpstr>Ubuntu Bold</vt:lpstr>
      <vt:lpstr>Calibri</vt:lpstr>
      <vt:lpstr>Open Sans 1 Bold</vt:lpstr>
      <vt:lpstr>Arial</vt:lpstr>
      <vt:lpstr>Open Sans 1</vt:lpstr>
      <vt:lpstr>Open Sans 2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Presentación Alboan</dc:title>
  <dc:creator>Libe Narvarte</dc:creator>
  <cp:lastModifiedBy>Libe Narvarte</cp:lastModifiedBy>
  <cp:revision>2</cp:revision>
  <dcterms:created xsi:type="dcterms:W3CDTF">2006-08-16T00:00:00Z</dcterms:created>
  <dcterms:modified xsi:type="dcterms:W3CDTF">2024-11-16T11:07:47Z</dcterms:modified>
  <dc:identifier>DAGWXWmYdR0</dc:identifier>
</cp:coreProperties>
</file>