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6" r:id="rId21"/>
    <p:sldId id="273" r:id="rId22"/>
    <p:sldId id="277" r:id="rId23"/>
  </p:sldIdLst>
  <p:sldSz cx="18288000" cy="10287000"/>
  <p:notesSz cx="6797675" cy="9926638"/>
  <p:embeddedFontLst>
    <p:embeddedFont>
      <p:font typeface="Poppins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" panose="020B0604020202020204" charset="0"/>
      <p:regular r:id="rId30"/>
    </p:embeddedFont>
    <p:embeddedFont>
      <p:font typeface="Ubuntu Bold" panose="020B0604020202020204" charset="0"/>
      <p:regular r:id="rId31"/>
    </p:embeddedFont>
    <p:embeddedFont>
      <p:font typeface="Ubuntu" panose="020B0604020202020204" charset="0"/>
      <p:regular r:id="rId32"/>
    </p:embeddedFont>
    <p:embeddedFont>
      <p:font typeface="Open Sans Bold" panose="020B0604020202020204" charset="0"/>
      <p:regular r:id="rId33"/>
    </p:embeddedFont>
    <p:embeddedFont>
      <p:font typeface="Poppins Semi-Bold" panose="020B0604020202020204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C4150-B320-45C2-B675-80AFD1B5235B}" type="datetimeFigureOut">
              <a:rPr lang="es-ES" smtClean="0"/>
              <a:t>08/11/2024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EC440-7EC1-4ABF-B3CD-970E3A53E2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388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20419" y="7984736"/>
            <a:ext cx="4367581" cy="2302264"/>
          </a:xfrm>
          <a:custGeom>
            <a:avLst/>
            <a:gdLst/>
            <a:ahLst/>
            <a:cxnLst/>
            <a:rect l="l" t="t" r="r" b="b"/>
            <a:pathLst>
              <a:path w="4367581" h="2302264">
                <a:moveTo>
                  <a:pt x="0" y="0"/>
                </a:moveTo>
                <a:lnTo>
                  <a:pt x="4367581" y="0"/>
                </a:lnTo>
                <a:lnTo>
                  <a:pt x="4367581" y="2302264"/>
                </a:lnTo>
                <a:lnTo>
                  <a:pt x="0" y="23022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6487" y="1793860"/>
            <a:ext cx="16695027" cy="3349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299"/>
              </a:lnSpc>
            </a:pPr>
            <a:r>
              <a:rPr lang="en-US" sz="9499" b="1" spc="-455" dirty="0" err="1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Por</a:t>
            </a:r>
            <a:r>
              <a:rPr lang="en-US" sz="9499" b="1" spc="-455" dirty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9499" b="1" spc="-455" dirty="0" err="1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qué</a:t>
            </a:r>
            <a:r>
              <a:rPr lang="en-US" sz="9499" b="1" spc="-455" dirty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y </a:t>
            </a:r>
            <a:r>
              <a:rPr lang="en-US" sz="9499" b="1" spc="-455" dirty="0" err="1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cómo</a:t>
            </a:r>
            <a:r>
              <a:rPr lang="en-US" sz="9499" b="1" spc="-455" dirty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9499" b="1" spc="-455" dirty="0" err="1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realizar</a:t>
            </a:r>
            <a:r>
              <a:rPr lang="en-US" sz="9499" b="1" spc="-455" dirty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9499" b="1" spc="-455" dirty="0" err="1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una</a:t>
            </a:r>
            <a:r>
              <a:rPr lang="en-US" sz="9499" b="1" spc="-455" dirty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9499" b="1" spc="-455" dirty="0" err="1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educación</a:t>
            </a:r>
            <a:r>
              <a:rPr lang="en-US" sz="9499" b="1" spc="-455" dirty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r>
              <a:rPr lang="en-US" sz="9499" b="1" spc="-455" dirty="0" err="1" smtClean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ecosocial</a:t>
            </a:r>
            <a:r>
              <a:rPr lang="en-US" sz="9499" b="1" spc="-455" dirty="0" smtClean="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 </a:t>
            </a:r>
            <a:endParaRPr lang="en-US" sz="9499" b="1" spc="-455" dirty="0">
              <a:solidFill>
                <a:srgbClr val="EF811A"/>
              </a:solidFill>
              <a:latin typeface="Ubuntu Bold"/>
              <a:ea typeface="Ubuntu Bold"/>
              <a:cs typeface="Ubuntu Bold"/>
              <a:sym typeface="Ubuntu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5336699"/>
            <a:ext cx="15075509" cy="295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1"/>
              </a:lnSpc>
            </a:pPr>
            <a:endParaRPr/>
          </a:p>
          <a:p>
            <a:pPr algn="l">
              <a:lnSpc>
                <a:spcPts val="4601"/>
              </a:lnSpc>
            </a:pPr>
            <a:r>
              <a:rPr lang="en-US" sz="3899" b="1">
                <a:solidFill>
                  <a:srgbClr val="2E2D2C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Curso online Educación para la sostenibilidad y metodologías participativas </a:t>
            </a:r>
          </a:p>
          <a:p>
            <a:pPr algn="l">
              <a:lnSpc>
                <a:spcPts val="4601"/>
              </a:lnSpc>
            </a:pPr>
            <a:endParaRPr lang="en-US" sz="3899" b="1">
              <a:solidFill>
                <a:srgbClr val="2E2D2C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  <a:p>
            <a:pPr algn="l">
              <a:lnSpc>
                <a:spcPts val="4601"/>
              </a:lnSpc>
            </a:pPr>
            <a:r>
              <a:rPr lang="en-US" sz="3899">
                <a:solidFill>
                  <a:srgbClr val="2E2D2C"/>
                </a:solidFill>
                <a:latin typeface="Poppins"/>
                <a:ea typeface="Poppins"/>
                <a:cs typeface="Poppins"/>
                <a:sym typeface="Poppins"/>
              </a:rPr>
              <a:t>7 de noviembre de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5886428"/>
            <a:ext cx="18288000" cy="4400572"/>
            <a:chOff x="0" y="0"/>
            <a:chExt cx="2833290" cy="6817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3290" cy="681764"/>
            </a:xfrm>
            <a:custGeom>
              <a:avLst/>
              <a:gdLst/>
              <a:ahLst/>
              <a:cxnLst/>
              <a:rect l="l" t="t" r="r" b="b"/>
              <a:pathLst>
                <a:path w="2833290" h="681764">
                  <a:moveTo>
                    <a:pt x="0" y="0"/>
                  </a:moveTo>
                  <a:lnTo>
                    <a:pt x="2833290" y="0"/>
                  </a:lnTo>
                  <a:lnTo>
                    <a:pt x="2833290" y="681764"/>
                  </a:lnTo>
                  <a:lnTo>
                    <a:pt x="0" y="681764"/>
                  </a:lnTo>
                  <a:close/>
                </a:path>
              </a:pathLst>
            </a:custGeom>
            <a:blipFill>
              <a:blip r:embed="rId2"/>
              <a:stretch>
                <a:fillRect t="-57787" b="-119267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5505027" y="830284"/>
            <a:ext cx="11754273" cy="1922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2"/>
              </a:lnSpc>
            </a:pPr>
            <a:endParaRPr/>
          </a:p>
          <a:p>
            <a:pPr algn="l">
              <a:lnSpc>
                <a:spcPts val="4130"/>
              </a:lnSpc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Nuestra invitación es </a:t>
            </a:r>
            <a:r>
              <a:rPr lang="en-US" sz="3500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ecosicializar y amazonizar la educación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 Y hacerlo desde la participación y protagonismo del alumnado.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747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Link: https://www.menti.com/ 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Código: 6918 5596 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QR: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82144" y="5508813"/>
            <a:ext cx="4152585" cy="4152585"/>
          </a:xfrm>
          <a:custGeom>
            <a:avLst/>
            <a:gdLst/>
            <a:ahLst/>
            <a:cxnLst/>
            <a:rect l="l" t="t" r="r" b="b"/>
            <a:pathLst>
              <a:path w="4152585" h="4152585">
                <a:moveTo>
                  <a:pt x="0" y="0"/>
                </a:moveTo>
                <a:lnTo>
                  <a:pt x="4152585" y="0"/>
                </a:lnTo>
                <a:lnTo>
                  <a:pt x="4152585" y="4152585"/>
                </a:lnTo>
                <a:lnTo>
                  <a:pt x="0" y="41525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¿Cuáles son las principales causas de la actual crisis ecosocial?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qué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es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necesario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realizar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una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educación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ecosocial</a:t>
            </a:r>
            <a:endParaRPr lang="en-US" sz="2600" b="1" dirty="0">
              <a:solidFill>
                <a:srgbClr val="00000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399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¿Cuáles son las principales causas de la actual crisis ecosocial?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qué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es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necesario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realizar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una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educación</a:t>
            </a:r>
            <a:r>
              <a:rPr lang="en-US" sz="2600" b="1" dirty="0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ecosocial</a:t>
            </a:r>
            <a:endParaRPr lang="en-US" sz="2600" b="1" dirty="0">
              <a:solidFill>
                <a:srgbClr val="000000"/>
              </a:solidFill>
              <a:latin typeface="Poppins Semi-Bold"/>
              <a:ea typeface="Poppins Semi-Bold"/>
              <a:cs typeface="Poppins Semi-Bold"/>
              <a:sym typeface="Poppins Semi-Bold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124" y="3162300"/>
            <a:ext cx="11662624" cy="643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504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endParaRPr/>
          </a:p>
          <a:p>
            <a:pPr algn="l">
              <a:lnSpc>
                <a:spcPts val="5664"/>
              </a:lnSpc>
            </a:pPr>
            <a:endParaRPr/>
          </a:p>
          <a:p>
            <a:pPr algn="ctr">
              <a:lnSpc>
                <a:spcPts val="5900"/>
              </a:lnSpc>
            </a:pPr>
            <a:r>
              <a:rPr lang="en-US" sz="5000" b="1" u="sng">
                <a:solidFill>
                  <a:srgbClr val="2E2D2C"/>
                </a:solidFill>
                <a:latin typeface="Ubuntu Bold"/>
                <a:ea typeface="Ubuntu Bold"/>
                <a:cs typeface="Ubuntu Bold"/>
                <a:sym typeface="Ubuntu Bold"/>
              </a:rPr>
              <a:t>Somos Amazonía </a:t>
            </a:r>
          </a:p>
          <a:p>
            <a:pPr algn="ctr">
              <a:lnSpc>
                <a:spcPts val="5900"/>
              </a:lnSpc>
            </a:pPr>
            <a:r>
              <a:rPr lang="en-US" sz="5000" u="sng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Defendamos nuestra casa común</a:t>
            </a:r>
          </a:p>
          <a:p>
            <a:pPr algn="l">
              <a:lnSpc>
                <a:spcPts val="2832"/>
              </a:lnSpc>
            </a:pPr>
            <a:endParaRPr lang="en-US" sz="5000" u="sng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5000" u="sng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5000" u="sng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5000" u="sng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5000" u="sng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5000" u="sng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¿Cuáles son las principales causas de la actual crisis ecosocial?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 qué es necesario realizar una educación ecosocial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3239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Dimensiones de la educación</a:t>
            </a:r>
          </a:p>
          <a:p>
            <a:pPr algn="l">
              <a:lnSpc>
                <a:spcPts val="589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educación trenza la dimensión individual con la colectiva.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La mejora social es condición de mejora individual y viceversa.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educación trenza presente y futuro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. No podemos educar como si nada estuviera cambiando.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educación siempre tiene un enfoque.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 No dejamos nuestra visión del mundo aparcada al entrar al aula. 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neutralidad - us- ideología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liberadora -us- manipuladora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 qué es necesario desarrollar una educación ecosocial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3020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educación ecosocial</a:t>
            </a:r>
          </a:p>
          <a:p>
            <a:pPr algn="l">
              <a:lnSpc>
                <a:spcPts val="4130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La educación ecosocial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tiene carácter político: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intenta resolver problemas de la ciudadanía.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Se enfoca al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desarrollo integral de las capacidades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de las personas.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Pone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la vida en el centro: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ecodependencia e interdependencia.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Se orienta a la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competencia y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a la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ética ecosocial.</a:t>
            </a: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899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 qué es necesario desarrollar una educación ecosocial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144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La educación ecosocial</a:t>
            </a:r>
          </a:p>
          <a:p>
            <a:pPr algn="l">
              <a:lnSpc>
                <a:spcPts val="4130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Tiene una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visión holística y sistémica.</a:t>
            </a: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Fomenta el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pensamiento crítico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, y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una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emocionalidad que es motor de cambio.</a:t>
            </a: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Promueve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un aprendizaje enfocado a la acción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una acción ecosocial transformadora y resiliente.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Implica pasar del activismo al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ACTIVISMO</a:t>
            </a: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899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 qué es necesario desarrollar una educación ecosocial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406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conjunto del centro educativo</a:t>
            </a:r>
          </a:p>
          <a:p>
            <a:pPr algn="l">
              <a:lnSpc>
                <a:spcPts val="4130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Grupos de consumo en el centro escolar.</a:t>
            </a: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Modelo de gestión y participación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procesos de decisión democráticos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Mecanismos de regulación de conflictos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Participación en redes 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Entornos educadores 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Patios, pasillos, baños inclusivos..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Infraestructuras ecológicas y accesibles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Huerto escolar con uso curricular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Decoración ecosocial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 qué es necesario desarrollar una educación ecosocial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3544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conjunto del centro educativo</a:t>
            </a:r>
          </a:p>
          <a:p>
            <a:pPr algn="l">
              <a:lnSpc>
                <a:spcPts val="4130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Elementos fuera del espacio lectivo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Comedores ecológicos, justos y saludables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Excursiones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Movilidad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55651" lvl="1" indent="-377825" algn="l">
              <a:lnSpc>
                <a:spcPts val="4130"/>
              </a:lnSpc>
              <a:buFont typeface="Arial"/>
              <a:buChar char="•"/>
            </a:pP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Actividades puntuales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Efemérides</a:t>
            </a:r>
          </a:p>
          <a:p>
            <a:pPr marL="1511301" lvl="2" indent="-503767" algn="l">
              <a:lnSpc>
                <a:spcPts val="4130"/>
              </a:lnSpc>
              <a:buFont typeface="Arial"/>
              <a:buChar char="⚬"/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Excursiones de contactor directo con la naturaleza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Y UN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CURRÍCULO CON PERSPECTIVA ECOSOCIAL</a:t>
            </a: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5899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2832"/>
              </a:lnSpc>
            </a:pPr>
            <a:endParaRPr lang="en-US" sz="3500" b="1">
              <a:solidFill>
                <a:srgbClr val="2E2D2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1165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Por qué es necesario desarrollar una educación ecosocial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747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Link: https://www.menti.com/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Código: 5870 2302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QR: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198790" y="5688894"/>
            <a:ext cx="4119293" cy="4319041"/>
          </a:xfrm>
          <a:custGeom>
            <a:avLst/>
            <a:gdLst/>
            <a:ahLst/>
            <a:cxnLst/>
            <a:rect l="l" t="t" r="r" b="b"/>
            <a:pathLst>
              <a:path w="4119293" h="4319041">
                <a:moveTo>
                  <a:pt x="0" y="0"/>
                </a:moveTo>
                <a:lnTo>
                  <a:pt x="4119293" y="0"/>
                </a:lnTo>
                <a:lnTo>
                  <a:pt x="4119293" y="4319041"/>
                </a:lnTo>
                <a:lnTo>
                  <a:pt x="0" y="43190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84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Palabra más representativa de </a:t>
            </a:r>
          </a:p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esta sesión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Cierre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747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Link: https://www.menti.com/ 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Código: 2133 5971 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QR: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215436" y="5623946"/>
            <a:ext cx="4086002" cy="4086002"/>
          </a:xfrm>
          <a:custGeom>
            <a:avLst/>
            <a:gdLst/>
            <a:ahLst/>
            <a:cxnLst/>
            <a:rect l="l" t="t" r="r" b="b"/>
            <a:pathLst>
              <a:path w="4086002" h="4086002">
                <a:moveTo>
                  <a:pt x="0" y="0"/>
                </a:moveTo>
                <a:lnTo>
                  <a:pt x="4086002" y="0"/>
                </a:lnTo>
                <a:lnTo>
                  <a:pt x="4086002" y="4086002"/>
                </a:lnTo>
                <a:lnTo>
                  <a:pt x="0" y="4086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¿Cuál es tu nivel de familiaridad con los siguientes conceptos?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399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Palabra más representativa de </a:t>
            </a:r>
          </a:p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esta sesión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Cierre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573" y="3162300"/>
            <a:ext cx="11938745" cy="664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7476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Link:  https://www.menti.com/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Código: 1693 2253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5664"/>
              </a:lnSpc>
            </a:pPr>
            <a:r>
              <a:rPr lang="en-US" sz="4800">
                <a:solidFill>
                  <a:srgbClr val="2E2D2C"/>
                </a:solidFill>
                <a:latin typeface="Ubuntu"/>
                <a:ea typeface="Ubuntu"/>
                <a:cs typeface="Ubuntu"/>
                <a:sym typeface="Ubuntu"/>
              </a:rPr>
              <a:t>QR:</a:t>
            </a:r>
          </a:p>
          <a:p>
            <a:pPr algn="l">
              <a:lnSpc>
                <a:spcPts val="5664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240404" y="5618401"/>
            <a:ext cx="4036065" cy="4036065"/>
          </a:xfrm>
          <a:custGeom>
            <a:avLst/>
            <a:gdLst/>
            <a:ahLst/>
            <a:cxnLst/>
            <a:rect l="l" t="t" r="r" b="b"/>
            <a:pathLst>
              <a:path w="4036065" h="4036065">
                <a:moveTo>
                  <a:pt x="0" y="0"/>
                </a:moveTo>
                <a:lnTo>
                  <a:pt x="4036065" y="0"/>
                </a:lnTo>
                <a:lnTo>
                  <a:pt x="4036065" y="4036065"/>
                </a:lnTo>
                <a:lnTo>
                  <a:pt x="0" y="4036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8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Con qué sensación me voy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Cierre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3997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822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Con qué sensación me voy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Cierre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573" y="2400300"/>
            <a:ext cx="11851989" cy="75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8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57573" y="2899029"/>
            <a:ext cx="12001727" cy="396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64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  <a:p>
            <a:pPr algn="l">
              <a:lnSpc>
                <a:spcPts val="2832"/>
              </a:lnSpc>
            </a:pPr>
            <a:endParaRPr lang="en-US" sz="4800" dirty="0">
              <a:solidFill>
                <a:srgbClr val="2E2D2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257573" y="1085850"/>
            <a:ext cx="12001727" cy="15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31"/>
              </a:lnSpc>
            </a:pPr>
            <a:r>
              <a:rPr lang="en-US" sz="5799" b="1" spc="-150">
                <a:solidFill>
                  <a:srgbClr val="EF811A"/>
                </a:solidFill>
                <a:latin typeface="Ubuntu Bold"/>
                <a:ea typeface="Ubuntu Bold"/>
                <a:cs typeface="Ubuntu Bold"/>
                <a:sym typeface="Ubuntu Bold"/>
              </a:rPr>
              <a:t>¿Cuál es tu nivel de familiaridad con los siguientes conceptos?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573" y="2899029"/>
            <a:ext cx="12062482" cy="65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8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904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Ambiental (EA)</a:t>
            </a:r>
          </a:p>
          <a:p>
            <a:pPr algn="l">
              <a:lnSpc>
                <a:spcPts val="412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29"/>
              </a:lnSpc>
            </a:pPr>
            <a:r>
              <a:rPr lang="en-US" sz="3499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Consideramos la EA como el </a:t>
            </a:r>
            <a:r>
              <a:rPr lang="en-US" sz="3499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concepto-paraguas</a:t>
            </a:r>
            <a:r>
              <a:rPr lang="en-US" sz="3499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 que agrupa a todas las acciones educativas conscientemente organizadas y orientadas para el cuidado del medio natural. Si bien desde su nacimiento la EA incorpora la visión socioambiental, en la práctica el elemento diferenciador frente a otras propuestas ha sido la promoción del cuidado de la naturaleza. Todos los conceptos que abordaremos tienen relación con la EA, y la mayoría son enfoques concretos bajo ese concepto-paraguas. </a:t>
            </a:r>
          </a:p>
          <a:p>
            <a:pPr algn="l">
              <a:lnSpc>
                <a:spcPts val="5899"/>
              </a:lnSpc>
            </a:pPr>
            <a:endParaRPr lang="en-US" sz="3499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499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499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499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499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0315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para el desarrollo sostenible (EDS)</a:t>
            </a:r>
          </a:p>
          <a:p>
            <a:pPr algn="l">
              <a:lnSpc>
                <a:spcPts val="589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Consideramos que la EDS es un enfoque de la educación ambiental, en el que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el crecimiento económico sigue siendo un objetivo fundamental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, aunque dicho objetivo deba responder a los parámetros de la sostenibilidad. En este sentido la EDS incorpora la visión de la JSA, pero lo hace desde una perspectiva concreta: el mantenimiento de un sistema económico que crezca respetando ciertos criterios de equidad en el reparto de la riqueza y de sostenibilidad ambiental. Se trataría de un enfoque que se orienta más a mantener ciertos equilibrios, que a cambiar radicalmente el sistema.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0096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para la sostenibilidad (ES)</a:t>
            </a:r>
          </a:p>
          <a:p>
            <a:pPr algn="l">
              <a:lnSpc>
                <a:spcPts val="589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Desde el enfoque de educación para la sostenibilidad la EA se estructura en torno garantizar un futuro social, ambiental y económico sostenible pero con un matiz no menor respecto a la EDS: no es la palabra “desarrollo” (económico) la que lidera, lo que permite que la reflexión en torno al equilibrio entre los componentes sea distinta. Se trataría en este sentido de un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concepto “puente” en el que puedan encontrarse distintas tendencias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:  las miradas de desarrollo sostenible y aquellas críticas con el mismo (concepciones que por ejemplo consideran que sería necesario poner en cuestión el propio modelo de crecimiento económico). 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2191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ecosocial (EE)</a:t>
            </a:r>
          </a:p>
          <a:p>
            <a:pPr algn="l">
              <a:lnSpc>
                <a:spcPts val="589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La EE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implica educar desde y para una ética ecosocial. Cuestionar la cultura, política y modelos sociales dominantes, reconociendo la vida en su conjunto (no solo las vidas humanas) como valor inherente de la biosfera, y ajustar nuestra actividad dentro de las leyes de la biosfera y de la trama de la vida. 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Nos referiremos a la educación ecosocial como un tipo de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ambiental con vocación radicalmente transformadora, basada en la justicia social, la profundización de la democracia y la sostenibilidad ambiental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. La educación ecosocial y la educación para la justicia socioambiental las concebimos como equivalentes. 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0839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para la Justicia Socioambiental (JSA)</a:t>
            </a:r>
          </a:p>
          <a:p>
            <a:pPr algn="l">
              <a:lnSpc>
                <a:spcPts val="589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El concepto socioambiental proviene de dos textos que constituyen un referente para nuestra organización: El Laudato si´ y el Laudate Deum. Entendemos el enfoque de JSA como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gemelo al de EE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, dentro del cual enfatizamos su fuente ecofeminista (que reconoce la radical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ecodependencia e interdependencia humanas), así como el enfoque de Derechos Humanos, intercultural, y local-global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.  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05027" y="1196488"/>
            <a:ext cx="11754273" cy="13458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99"/>
              </a:lnSpc>
            </a:pPr>
            <a:r>
              <a:rPr lang="en-US" sz="4999" b="1">
                <a:solidFill>
                  <a:srgbClr val="EF811A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Educación Transformadora para la Ciudadanía Global (ETCG)</a:t>
            </a:r>
          </a:p>
          <a:p>
            <a:pPr algn="l">
              <a:lnSpc>
                <a:spcPts val="5899"/>
              </a:lnSpc>
            </a:pPr>
            <a:endParaRPr lang="en-US" sz="4999" b="1">
              <a:solidFill>
                <a:srgbClr val="EF811A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La ETCG es un proceso socioeducativo cuyo </a:t>
            </a:r>
            <a:r>
              <a:rPr lang="en-US" sz="3500" b="1">
                <a:solidFill>
                  <a:srgbClr val="2E2D2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fin es promover una ciudadanía global</a:t>
            </a: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, consciente de las desigualdades existentes en el mundo que afectan en mayor medida a los países empobrecidos, crítica con sus causas y comprometida activamente con la construcción de un modelo de desarrollo justo, humano y sostenible.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r>
              <a:rPr lang="en-US" sz="3500">
                <a:solidFill>
                  <a:srgbClr val="2E2D2C"/>
                </a:solidFill>
                <a:latin typeface="Open Sans"/>
                <a:ea typeface="Open Sans"/>
                <a:cs typeface="Open Sans"/>
                <a:sym typeface="Open Sans"/>
              </a:rPr>
              <a:t>A diferencia de los anteriores, no es derivado ni pertenece directamente a la familia semántica de EA, pero es un aporte distintivo de las propuestas educativas de las ONGDs.</a:t>
            </a: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130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5899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2832"/>
              </a:lnSpc>
            </a:pPr>
            <a:endParaRPr lang="en-US" sz="3500">
              <a:solidFill>
                <a:srgbClr val="2E2D2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1177438"/>
            <a:ext cx="3648274" cy="403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16"/>
              </a:lnSpc>
            </a:pPr>
            <a:r>
              <a:rPr lang="en-US" sz="2600" b="1">
                <a:solidFill>
                  <a:srgbClr val="00000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Conceptos básico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1102</Words>
  <Application>Microsoft Office PowerPoint</Application>
  <PresentationFormat>Personalizado</PresentationFormat>
  <Paragraphs>287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Poppins</vt:lpstr>
      <vt:lpstr>Calibri</vt:lpstr>
      <vt:lpstr>Open Sans</vt:lpstr>
      <vt:lpstr>Ubuntu Bold</vt:lpstr>
      <vt:lpstr>Ubuntu</vt:lpstr>
      <vt:lpstr>Arial</vt:lpstr>
      <vt:lpstr>Open Sans Bold</vt:lpstr>
      <vt:lpstr>Poppins Semi-Bold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Presentación Alboan</dc:title>
  <dc:creator>Libe Narvarte</dc:creator>
  <cp:lastModifiedBy>Libe Narvarte</cp:lastModifiedBy>
  <cp:revision>5</cp:revision>
  <cp:lastPrinted>2024-11-07T14:57:29Z</cp:lastPrinted>
  <dcterms:created xsi:type="dcterms:W3CDTF">2006-08-16T00:00:00Z</dcterms:created>
  <dcterms:modified xsi:type="dcterms:W3CDTF">2024-11-08T09:41:02Z</dcterms:modified>
  <dc:identifier>DAGVyfzFy4k</dc:identifier>
</cp:coreProperties>
</file>